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256" r:id="rId5"/>
    <p:sldId id="2076138569" r:id="rId6"/>
    <p:sldId id="2076138574" r:id="rId7"/>
    <p:sldId id="2076138575" r:id="rId8"/>
    <p:sldId id="2076138576" r:id="rId9"/>
    <p:sldId id="2076138581" r:id="rId10"/>
    <p:sldId id="2076138577" r:id="rId11"/>
    <p:sldId id="2076138582" r:id="rId12"/>
    <p:sldId id="2076138579" r:id="rId13"/>
    <p:sldId id="275" r:id="rId14"/>
    <p:sldId id="2076138533" r:id="rId15"/>
    <p:sldId id="277" r:id="rId16"/>
    <p:sldId id="280" r:id="rId17"/>
    <p:sldId id="2076136740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82265" autoAdjust="0"/>
  </p:normalViewPr>
  <p:slideViewPr>
    <p:cSldViewPr snapToGrid="0">
      <p:cViewPr varScale="1">
        <p:scale>
          <a:sx n="86" d="100"/>
          <a:sy n="86" d="100"/>
        </p:scale>
        <p:origin x="46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ewang Chen (HENRY)" userId="e9721f04-100c-4083-a3db-e5d51ed68867" providerId="ADAL" clId="{C8B09162-4E0C-4F3A-B8C0-CEC3D581272F}"/>
    <pc:docChg chg="modSld">
      <pc:chgData name="Tewang Chen (HENRY)" userId="e9721f04-100c-4083-a3db-e5d51ed68867" providerId="ADAL" clId="{C8B09162-4E0C-4F3A-B8C0-CEC3D581272F}" dt="2021-06-11T18:42:20.625" v="2" actId="20577"/>
      <pc:docMkLst>
        <pc:docMk/>
      </pc:docMkLst>
      <pc:sldChg chg="modNotesTx">
        <pc:chgData name="Tewang Chen (HENRY)" userId="e9721f04-100c-4083-a3db-e5d51ed68867" providerId="ADAL" clId="{C8B09162-4E0C-4F3A-B8C0-CEC3D581272F}" dt="2021-06-11T18:42:08.882" v="0" actId="20577"/>
        <pc:sldMkLst>
          <pc:docMk/>
          <pc:sldMk cId="1867296278" sldId="2076138576"/>
        </pc:sldMkLst>
      </pc:sldChg>
      <pc:sldChg chg="modNotesTx">
        <pc:chgData name="Tewang Chen (HENRY)" userId="e9721f04-100c-4083-a3db-e5d51ed68867" providerId="ADAL" clId="{C8B09162-4E0C-4F3A-B8C0-CEC3D581272F}" dt="2021-06-11T18:42:20.625" v="2" actId="20577"/>
        <pc:sldMkLst>
          <pc:docMk/>
          <pc:sldMk cId="915842700" sldId="2076138579"/>
        </pc:sldMkLst>
      </pc:sldChg>
      <pc:sldChg chg="modNotesTx">
        <pc:chgData name="Tewang Chen (HENRY)" userId="e9721f04-100c-4083-a3db-e5d51ed68867" providerId="ADAL" clId="{C8B09162-4E0C-4F3A-B8C0-CEC3D581272F}" dt="2021-06-11T18:42:14.382" v="1" actId="20577"/>
        <pc:sldMkLst>
          <pc:docMk/>
          <pc:sldMk cId="1020442988" sldId="2076138581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F2D6AF-A23B-40B7-9E74-BB80C816C37B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018B5D-F571-4EB5-9B46-860315BC1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783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{36fc9e60-c465-11cf-8056-444553540000}</a:t>
            </a:r>
          </a:p>
          <a:p>
            <a:r>
              <a:rPr lang="en-US" sz="1200" dirty="0"/>
              <a:t>{88BAE032-5A81-49f0-BC3D-A4FF138216D6}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795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795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79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795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cd C:\Users\Henry\Downloads\PSTools</a:t>
            </a:r>
          </a:p>
          <a:p>
            <a:r>
              <a:rPr lang="en-US" dirty="0" err="1"/>
              <a:t>Psgetsid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psgetsid</a:t>
            </a:r>
            <a:r>
              <a:rPr lang="en-US" dirty="0"/>
              <a:t> Henry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79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cd C:\Users\Henry\Downloads\PSTools</a:t>
            </a:r>
          </a:p>
          <a:p>
            <a:r>
              <a:rPr lang="en-US" dirty="0" err="1"/>
              <a:t>Psgetsid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psgetsid</a:t>
            </a:r>
            <a:r>
              <a:rPr lang="en-US" dirty="0"/>
              <a:t> Henry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795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79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018B5D-F571-4EB5-9B46-860315BC1CC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118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9897-D889-4041-A0C8-16A54499BF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99DBDB-AB9E-4DD0-B369-5FFB1CC7E0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BC6005-7CF1-4D25-9EA0-A3DB1E30E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2337CD-F23B-474D-9004-AB7C6651C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CD63AA-6D14-469E-9EE7-20AAC4FA4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0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84BB2-0B2C-43DF-B300-BBD6F42D4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FC063-43BC-4434-9BC0-110D161EF9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1C2FA4-10CE-4DE1-82A7-FA0AC40E0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A4343-649A-4461-8BE9-D6F1B556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4E9F42-F10E-4C17-8236-D83DC6FD2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657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83043C-83A6-4146-A9F8-11E9805ED6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4B25B9-1963-4579-B94D-A8894833E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D0803-1C06-4294-96E9-B9D5EC8F9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77F538-96D4-4ECE-91F1-DA7380E96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911DBA-C298-40BF-B018-F36E8FF4A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8784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997" y="620430"/>
            <a:ext cx="11306469" cy="403137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137"/>
              </a:lnSpc>
              <a:defRPr sz="2745">
                <a:solidFill>
                  <a:srgbClr val="2F2F2F"/>
                </a:solidFill>
              </a:defRPr>
            </a:lvl1pPr>
          </a:lstStyle>
          <a:p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34355692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074CD-C3EE-48BA-9BEF-7C7D6325B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574C0-6E41-49DD-8F30-CEDE1C678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AEAB11-56E0-4654-9205-2BB1868A45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2EDF3-7F27-4EA0-BDF0-9390697B3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29E97-3056-407E-8A93-672EF0136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3472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2BAA2-C30C-4476-90F8-633A6A0F1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78CD3D-085D-4407-B692-A742394DD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9F099-F994-4E39-A49A-77D717F87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FB8B2-5A38-4AFD-97DB-27DB1004D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D64F7-7C18-482B-9A97-9F5F848BA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137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BCF06-A0E8-46D0-8F54-BEA9127D53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F08FA-D82F-4EA3-8858-F9161CC675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9A833F-A6B9-4258-8970-CFA58A85E5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A287F2-23CD-41BA-ACC6-3941FB7E0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9F4E8D-65C4-400F-8CD2-36E91E52D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BE822C-9F0E-494C-9359-ABD1B66B2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098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5477B-AB0B-4DB4-94D6-C518C35BFA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E98EE5-4A40-465C-98E6-B22E839057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77B67C-4D1A-42DA-850D-9795CC25FF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F01D8C-17B1-4AB7-8BD1-40CA874AA1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70F91C-3986-49EA-B723-D9885B0FAC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B11841-3ECD-40CD-B8E7-815A9BB62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E1B2F0-8D00-4C0E-99B1-8A1C58978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3980E7-0252-41BC-9D83-56518C777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8869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68FC3-BEAA-40CE-AC25-488AF51BD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3E239F-74D3-47A8-8BE2-B69AA46E89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9D1354-642F-4D3B-8D07-3D529A55E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77FBBA-3AFF-469B-B206-8249245EB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18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5B453F-F83E-4FC0-B10A-8477E6322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831A4D-84A3-43E6-B0A8-89B0BEBCB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B29B4F-CA9E-44C4-ABA8-0B815E6E3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499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3A444-65E5-4AB5-893C-165DF704E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4377C-F918-4061-BDB9-CE176F6547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FAB122-A291-4823-9C72-7BAB6D7766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F66008-99C7-4311-882E-381D8C964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1D8150-CCD0-48C1-BB38-EEC2CAC46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BC818-E964-43FB-96ED-60B077847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9162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47304-B354-472F-95B4-FA1656353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428DF8-D341-4A8D-89FC-8ECA24FD7F9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B85CE5-A2DD-490B-A6E9-9629E9D2FF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4F1FE1-79C2-4DF2-8FF4-E0D40716B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7C5E-D642-4895-992C-E01D70C74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85D566-874D-4FB2-BB28-1E085E079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633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28A7F9-E2EF-4159-A81A-0A0530C96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DBC92-2A1E-425C-9F51-A0484F18B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8F526-70BA-4F02-A1AC-DF3262D4BF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27626-8FF0-4907-AD58-B991DE6781AA}" type="datetimeFigureOut">
              <a:rPr lang="en-US" smtClean="0"/>
              <a:t>6/10/2021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6731F-699B-4A64-AC72-F3E7CBBE80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355CC2-7E75-452A-AF4B-16AB0D2861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F30BD8-BDA8-49CC-BCD7-28A04ACE0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35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microsoft-365/security/defender-endpoint/device-control-removable-storage-access-control?view=o365-worldwide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microsoft-365/security/defender-endpoint/device-control-removable-storage-access-control?view=o365-worldwide#view-device-control-removable-storage-access-control-data-in-microsoft-defender-for-endpoint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EEC9C-E3F1-43D2-A133-EE9CC0664B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Device Control:</a:t>
            </a:r>
            <a:br>
              <a:rPr lang="en-US" dirty="0"/>
            </a:br>
            <a:r>
              <a:rPr lang="en-US" dirty="0"/>
              <a:t>Removable Storage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AA2DC7-DAA0-4414-AC17-F7C009CBC677}"/>
              </a:ext>
            </a:extLst>
          </p:cNvPr>
          <p:cNvSpPr/>
          <p:nvPr/>
        </p:nvSpPr>
        <p:spPr>
          <a:xfrm>
            <a:off x="1740862" y="4081671"/>
            <a:ext cx="8677755" cy="16539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This demo is via GPO, please keep in mind the Intune OMA-URI policy is a little bit different: </a:t>
            </a:r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Microsoft Defender for Endpoint Device Control Removable Storage Access Control | Microsoft Docs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91997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EEC9C-E3F1-43D2-A133-EE9CC0664B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err="1"/>
              <a:t>Enduser</a:t>
            </a:r>
            <a:r>
              <a:rPr lang="en-US"/>
              <a:t> Experience</a:t>
            </a:r>
          </a:p>
        </p:txBody>
      </p:sp>
    </p:spTree>
    <p:extLst>
      <p:ext uri="{BB962C8B-B14F-4D97-AF65-F5344CB8AC3E}">
        <p14:creationId xmlns:p14="http://schemas.microsoft.com/office/powerpoint/2010/main" val="15381405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Audit/Allow mode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D9147E-5C07-4DEB-BCE4-684255D67D6E}"/>
              </a:ext>
            </a:extLst>
          </p:cNvPr>
          <p:cNvSpPr txBox="1"/>
          <p:nvPr/>
        </p:nvSpPr>
        <p:spPr>
          <a:xfrm>
            <a:off x="388088" y="1419447"/>
            <a:ext cx="90270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There is no notification on the client side, but in the backend the system will fire event for reporting</a:t>
            </a:r>
          </a:p>
        </p:txBody>
      </p:sp>
    </p:spTree>
    <p:extLst>
      <p:ext uri="{BB962C8B-B14F-4D97-AF65-F5344CB8AC3E}">
        <p14:creationId xmlns:p14="http://schemas.microsoft.com/office/powerpoint/2010/main" val="263029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41626C-9769-44C2-9625-1B1F6FCCA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7831" y="2527687"/>
            <a:ext cx="5265481" cy="2754693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16D806CB-EA71-4233-96C7-DDA16F92B7A9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Block mode</a:t>
            </a:r>
          </a:p>
        </p:txBody>
      </p:sp>
    </p:spTree>
    <p:extLst>
      <p:ext uri="{BB962C8B-B14F-4D97-AF65-F5344CB8AC3E}">
        <p14:creationId xmlns:p14="http://schemas.microsoft.com/office/powerpoint/2010/main" val="2250526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EEC9C-E3F1-43D2-A133-EE9CC0664B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122363"/>
            <a:ext cx="10278717" cy="2387600"/>
          </a:xfrm>
        </p:spPr>
        <p:txBody>
          <a:bodyPr/>
          <a:lstStyle/>
          <a:p>
            <a:r>
              <a:rPr lang="en-US"/>
              <a:t>Removable Storage Reporting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8AEDF0B-B1D7-4124-8E43-8C921FD50BA3}"/>
              </a:ext>
            </a:extLst>
          </p:cNvPr>
          <p:cNvSpPr/>
          <p:nvPr/>
        </p:nvSpPr>
        <p:spPr>
          <a:xfrm>
            <a:off x="3453284" y="3926499"/>
            <a:ext cx="5014614" cy="11110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In progress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439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0223659-7059-42A3-AEEF-47053836CF1D}"/>
              </a:ext>
            </a:extLst>
          </p:cNvPr>
          <p:cNvSpPr txBox="1"/>
          <p:nvPr/>
        </p:nvSpPr>
        <p:spPr>
          <a:xfrm>
            <a:off x="4919663" y="2709863"/>
            <a:ext cx="117633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15064587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1AB51A1-4AB6-47BE-B8B5-D40D10551E43}"/>
              </a:ext>
            </a:extLst>
          </p:cNvPr>
          <p:cNvSpPr txBox="1"/>
          <p:nvPr/>
        </p:nvSpPr>
        <p:spPr>
          <a:xfrm>
            <a:off x="558496" y="544970"/>
            <a:ext cx="8057966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Step 1: Block USBs installations but allow specific approved USBs – Device installation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Step 2: for approved USBs, Block Write and Execute/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ReadOnly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except secure USBs, e.g. </a:t>
            </a:r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Ironkey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/BitLocker encrypted USBs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Step 3: for the encrypted USBs, only allow specific User use on specific machine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Step 4: audit all the 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Block events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Allowed events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1FAFA43-602C-41DF-A499-8B7FD9434B3D}"/>
              </a:ext>
            </a:extLst>
          </p:cNvPr>
          <p:cNvSpPr/>
          <p:nvPr/>
        </p:nvSpPr>
        <p:spPr>
          <a:xfrm>
            <a:off x="10158884" y="351692"/>
            <a:ext cx="1788606" cy="63807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Device installation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5125FC-B35B-442F-B6AA-A5F46C3022F1}"/>
              </a:ext>
            </a:extLst>
          </p:cNvPr>
          <p:cNvSpPr/>
          <p:nvPr/>
        </p:nvSpPr>
        <p:spPr>
          <a:xfrm>
            <a:off x="10158884" y="1870485"/>
            <a:ext cx="1788606" cy="8524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Removable Storage Access Control</a:t>
            </a:r>
            <a:endParaRPr lang="en-US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32A10E39-246D-406E-8E47-216110B94E8A}"/>
              </a:ext>
            </a:extLst>
          </p:cNvPr>
          <p:cNvSpPr/>
          <p:nvPr/>
        </p:nvSpPr>
        <p:spPr>
          <a:xfrm>
            <a:off x="8877719" y="544970"/>
            <a:ext cx="1019908" cy="3466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97B2AA79-9709-4E73-8F74-C3DA18A3D55B}"/>
              </a:ext>
            </a:extLst>
          </p:cNvPr>
          <p:cNvSpPr/>
          <p:nvPr/>
        </p:nvSpPr>
        <p:spPr>
          <a:xfrm>
            <a:off x="8877719" y="2123368"/>
            <a:ext cx="1019908" cy="34666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5354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110799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Design Removable Storage Groups based on the scenarios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483951" y="1678031"/>
            <a:ext cx="1115183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‘Non-approved USB’ group: Block installation</a:t>
            </a:r>
          </a:p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‘Secure USB with partial access’ group: block Read or Write or Execute or All</a:t>
            </a:r>
          </a:p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‘</a:t>
            </a:r>
            <a:r>
              <a:rPr lang="en-US" sz="1800" dirty="0"/>
              <a:t>Allowed for specific User AND Machine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’ group: USBs in this will only allow specific user on specific machine</a:t>
            </a:r>
          </a:p>
        </p:txBody>
      </p:sp>
      <p:graphicFrame>
        <p:nvGraphicFramePr>
          <p:cNvPr id="2" name="Table 7">
            <a:extLst>
              <a:ext uri="{FF2B5EF4-FFF2-40B4-BE49-F238E27FC236}">
                <a16:creationId xmlns:a16="http://schemas.microsoft.com/office/drawing/2014/main" id="{C1586D97-DE83-4025-8AE8-97C9C81453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59134"/>
              </p:ext>
            </p:extLst>
          </p:nvPr>
        </p:nvGraphicFramePr>
        <p:xfrm>
          <a:off x="556213" y="2800907"/>
          <a:ext cx="11084543" cy="34342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5380">
                  <a:extLst>
                    <a:ext uri="{9D8B030D-6E8A-4147-A177-3AD203B41FA5}">
                      <a16:colId xmlns:a16="http://schemas.microsoft.com/office/drawing/2014/main" val="62992589"/>
                    </a:ext>
                  </a:extLst>
                </a:gridCol>
                <a:gridCol w="1980733">
                  <a:extLst>
                    <a:ext uri="{9D8B030D-6E8A-4147-A177-3AD203B41FA5}">
                      <a16:colId xmlns:a16="http://schemas.microsoft.com/office/drawing/2014/main" val="888585664"/>
                    </a:ext>
                  </a:extLst>
                </a:gridCol>
                <a:gridCol w="3831535">
                  <a:extLst>
                    <a:ext uri="{9D8B030D-6E8A-4147-A177-3AD203B41FA5}">
                      <a16:colId xmlns:a16="http://schemas.microsoft.com/office/drawing/2014/main" val="1071435035"/>
                    </a:ext>
                  </a:extLst>
                </a:gridCol>
                <a:gridCol w="2205293">
                  <a:extLst>
                    <a:ext uri="{9D8B030D-6E8A-4147-A177-3AD203B41FA5}">
                      <a16:colId xmlns:a16="http://schemas.microsoft.com/office/drawing/2014/main" val="1998371416"/>
                    </a:ext>
                  </a:extLst>
                </a:gridCol>
                <a:gridCol w="1901602">
                  <a:extLst>
                    <a:ext uri="{9D8B030D-6E8A-4147-A177-3AD203B41FA5}">
                      <a16:colId xmlns:a16="http://schemas.microsoft.com/office/drawing/2014/main" val="2111911912"/>
                    </a:ext>
                  </a:extLst>
                </a:gridCol>
              </a:tblGrid>
              <a:tr h="241311">
                <a:tc>
                  <a:txBody>
                    <a:bodyPr/>
                    <a:lstStyle/>
                    <a:p>
                      <a:r>
                        <a:rPr lang="en-US" sz="1100" dirty="0"/>
                        <a:t>USB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Class GUID (Block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Instance Id (Allow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Hardware Id (Allow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VID/PID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319902"/>
                  </a:ext>
                </a:extLst>
              </a:tr>
              <a:tr h="553595">
                <a:tc>
                  <a:txBody>
                    <a:bodyPr/>
                    <a:lstStyle/>
                    <a:p>
                      <a:r>
                        <a:rPr lang="en-US" sz="1100" dirty="0"/>
                        <a:t>Non-approved USB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100" dirty="0"/>
                        <a:t>{36fc9e60-c465-11cf-8056-444553540000}</a:t>
                      </a:r>
                    </a:p>
                    <a:p>
                      <a:r>
                        <a:rPr lang="en-US" sz="1100" dirty="0"/>
                        <a:t>{88BAE032-5A81-49f0-BC3D-A4FF138216D6}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USBSTOR\DISK&amp;VEN_GENERIC-&amp;PROD_USB3.0_CRW____-0&amp;REV_1.00\201006010301&amp;0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USBSTOR\DISK&amp;VEN_GENERIC-&amp;PROD_USB3.0_CRW____-1&amp;REV_1.00\201006010301&amp;1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USBSTOR\DISK&amp;VEN_GENERIC-&amp;PROD_USB3.0_CRW____-2&amp;REV_1.00\201006010301&amp;2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USBSTOR\DiskGeneric-USB3.0_CRW____-01.00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USBSTOR\DiskGeneric-USB3.0_CRW____-11.00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USBSTOR\DiskGeneric-USB3.0_CRW____-21.00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VID_9570&amp;PID_0301\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419337"/>
                  </a:ext>
                </a:extLst>
              </a:tr>
              <a:tr h="464954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Secure USB with partial access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USBSTOR\DISK&amp;VEN_GENERIC&amp;PROD_FLASH_DISK&amp;REV_8.07\B7A8BCDE&amp;0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USBSTOR\DiskGeneric_Flash_Disk______8.07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VID_058F&amp;PID_6387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002755"/>
                  </a:ext>
                </a:extLst>
              </a:tr>
              <a:tr h="553595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Approved USB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USBSTOR\DISK&amp;VEN_SAMSUNG&amp;PROD_FLASH_DRIVE&amp;REV_1100\0306819040006829&amp;0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USBSTOR\DiskSamsung_Flash_Drive_____1100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VID_090C&amp;PID_1000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643121"/>
                  </a:ext>
                </a:extLst>
              </a:tr>
              <a:tr h="464954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Approved USB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USBSTOR\DISK&amp;VEN_GENERIC&amp;PROD_FLASH_DISK&amp;REV_8.07\8735B611&amp;0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USBSTOR\DiskGeneric_Flash_Disk______8.07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VID_058F&amp;PID_6387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685844"/>
                  </a:ext>
                </a:extLst>
              </a:tr>
              <a:tr h="4649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Allowed for specific User AND Machine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USBSTOR\DISK&amp;VEN__USB&amp;PROD__SANDISK_3.2GEN1&amp;REV_1.00\03003324080520232521&amp;0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100" dirty="0"/>
                        <a:t>USBSTOR\Disk_USB_____SanDisk_3.2Gen11.00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VID_0781&amp;PID_5597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0904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3341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110799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1: Block USBs installations but allow specific approved USBs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483951" y="1678031"/>
            <a:ext cx="1115183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Block Removable storage classes</a:t>
            </a:r>
          </a:p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Allow approved USBs (‘</a:t>
            </a:r>
            <a:r>
              <a:rPr lang="en-US" sz="1800" dirty="0"/>
              <a:t>Allowed for specific User AND Machine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’ and ‘</a:t>
            </a:r>
            <a:r>
              <a:rPr lang="en-US" sz="1800" dirty="0"/>
              <a:t>Secure USB with partial access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’ groups below) based on Instance ID or Device ID </a:t>
            </a:r>
          </a:p>
        </p:txBody>
      </p:sp>
      <p:graphicFrame>
        <p:nvGraphicFramePr>
          <p:cNvPr id="2" name="Table 7">
            <a:extLst>
              <a:ext uri="{FF2B5EF4-FFF2-40B4-BE49-F238E27FC236}">
                <a16:creationId xmlns:a16="http://schemas.microsoft.com/office/drawing/2014/main" id="{C1586D97-DE83-4025-8AE8-97C9C81453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7616580"/>
              </p:ext>
            </p:extLst>
          </p:nvPr>
        </p:nvGraphicFramePr>
        <p:xfrm>
          <a:off x="551243" y="2601361"/>
          <a:ext cx="11231596" cy="41047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927">
                  <a:extLst>
                    <a:ext uri="{9D8B030D-6E8A-4147-A177-3AD203B41FA5}">
                      <a16:colId xmlns:a16="http://schemas.microsoft.com/office/drawing/2014/main" val="62992589"/>
                    </a:ext>
                  </a:extLst>
                </a:gridCol>
                <a:gridCol w="1872759">
                  <a:extLst>
                    <a:ext uri="{9D8B030D-6E8A-4147-A177-3AD203B41FA5}">
                      <a16:colId xmlns:a16="http://schemas.microsoft.com/office/drawing/2014/main" val="888585664"/>
                    </a:ext>
                  </a:extLst>
                </a:gridCol>
                <a:gridCol w="2900445">
                  <a:extLst>
                    <a:ext uri="{9D8B030D-6E8A-4147-A177-3AD203B41FA5}">
                      <a16:colId xmlns:a16="http://schemas.microsoft.com/office/drawing/2014/main" val="1071435035"/>
                    </a:ext>
                  </a:extLst>
                </a:gridCol>
                <a:gridCol w="2161110">
                  <a:extLst>
                    <a:ext uri="{9D8B030D-6E8A-4147-A177-3AD203B41FA5}">
                      <a16:colId xmlns:a16="http://schemas.microsoft.com/office/drawing/2014/main" val="1998371416"/>
                    </a:ext>
                  </a:extLst>
                </a:gridCol>
                <a:gridCol w="1669277">
                  <a:extLst>
                    <a:ext uri="{9D8B030D-6E8A-4147-A177-3AD203B41FA5}">
                      <a16:colId xmlns:a16="http://schemas.microsoft.com/office/drawing/2014/main" val="2111911912"/>
                    </a:ext>
                  </a:extLst>
                </a:gridCol>
                <a:gridCol w="1620078">
                  <a:extLst>
                    <a:ext uri="{9D8B030D-6E8A-4147-A177-3AD203B41FA5}">
                      <a16:colId xmlns:a16="http://schemas.microsoft.com/office/drawing/2014/main" val="1153642260"/>
                    </a:ext>
                  </a:extLst>
                </a:gridCol>
              </a:tblGrid>
              <a:tr h="241311">
                <a:tc>
                  <a:txBody>
                    <a:bodyPr/>
                    <a:lstStyle/>
                    <a:p>
                      <a:r>
                        <a:rPr lang="en-US" sz="1100" dirty="0"/>
                        <a:t>USB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Class GUID (Block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Instance Id (Allow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Hardware Id (Allow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VID/PID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Step 1 Result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319902"/>
                  </a:ext>
                </a:extLst>
              </a:tr>
              <a:tr h="553595">
                <a:tc>
                  <a:txBody>
                    <a:bodyPr/>
                    <a:lstStyle/>
                    <a:p>
                      <a:r>
                        <a:rPr lang="en-US" sz="1100" dirty="0"/>
                        <a:t>Non-approved USB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100" dirty="0"/>
                        <a:t>{36fc9e60-c465-11cf-8056-444553540000}</a:t>
                      </a:r>
                    </a:p>
                    <a:p>
                      <a:r>
                        <a:rPr lang="en-US" sz="1100" dirty="0"/>
                        <a:t>{88BAE032-5A81-49f0-BC3D-A4FF138216D6}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USBSTOR\DISK&amp;VEN_GENERIC-&amp;PROD_USB3.0_CRW____-0&amp;REV_1.00\201006010301&amp;0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USBSTOR\DISK&amp;VEN_GENERIC-&amp;PROD_USB3.0_CRW____-1&amp;REV_1.00\201006010301&amp;1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USBSTOR\DISK&amp;VEN_GENERIC-&amp;PROD_USB3.0_CRW____-2&amp;REV_1.00\201006010301&amp;2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USBSTOR\DiskGeneric-USB3.0_CRW____-01.00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USBSTOR\DiskGeneric-USB3.0_CRW____-11.00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USBSTOR\DiskGeneric-USB3.0_CRW____-21.00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VID_9570&amp;PID_0301\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FF0000"/>
                          </a:solidFill>
                        </a:rPr>
                        <a:t>Blocked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419337"/>
                  </a:ext>
                </a:extLst>
              </a:tr>
              <a:tr h="464954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Secure USB with partial access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USBSTOR\DISK&amp;VEN_GENERIC&amp;PROD_FLASH_DISK&amp;REV_8.07\B7A8BCDE&amp;0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USBSTOR\DiskGeneric_Flash_Disk______8.07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VID_058F&amp;PID_6387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00B050"/>
                          </a:solidFill>
                        </a:rPr>
                        <a:t>Allowed by hardware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002755"/>
                  </a:ext>
                </a:extLst>
              </a:tr>
              <a:tr h="553595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Approved USB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USBSTOR\DISK&amp;VEN_SAMSUNG&amp;PROD_FLASH_DRIVE&amp;REV_1100\0306819040006829&amp;0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USBSTOR\DiskSamsung_Flash_Drive_____1100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VID_090C&amp;PID_1000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00B050"/>
                          </a:solidFill>
                        </a:rPr>
                        <a:t>Allowed by hardware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643121"/>
                  </a:ext>
                </a:extLst>
              </a:tr>
              <a:tr h="464954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Approved USB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USBSTOR\DISK&amp;VEN_GENERIC&amp;PROD_FLASH_DISK&amp;REV_8.07\8735B611&amp;0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USBSTOR\DiskGeneric_Flash_Disk______8.07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VID_058F&amp;PID_6387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00B050"/>
                          </a:solidFill>
                        </a:rPr>
                        <a:t>Allowed by hardware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685844"/>
                  </a:ext>
                </a:extLst>
              </a:tr>
              <a:tr h="4649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Allowed for specific User AND Machine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USBSTOR\DISK&amp;VEN__USB&amp;PROD__SANDISK_3.2GEN1&amp;REV_1.00\03003324080520232521&amp;0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a-DK" sz="1100" dirty="0"/>
                        <a:t>USBSTOR\Disk_USB_____SanDisk_3.2Gen11.00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VID_0781&amp;PID_5597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rgbClr val="00B050"/>
                          </a:solidFill>
                        </a:rPr>
                        <a:t>Allowed by instance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090497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F2154566-8F12-4193-B00B-9B6D4D99B3C3}"/>
              </a:ext>
            </a:extLst>
          </p:cNvPr>
          <p:cNvSpPr/>
          <p:nvPr/>
        </p:nvSpPr>
        <p:spPr>
          <a:xfrm>
            <a:off x="8811491" y="370489"/>
            <a:ext cx="3230880" cy="135855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Ignore this for now, we will publish more detail once we finish backporting</a:t>
            </a:r>
          </a:p>
        </p:txBody>
      </p:sp>
    </p:spTree>
    <p:extLst>
      <p:ext uri="{BB962C8B-B14F-4D97-AF65-F5344CB8AC3E}">
        <p14:creationId xmlns:p14="http://schemas.microsoft.com/office/powerpoint/2010/main" val="610907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110799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2: for approved USBs, Block WE/</a:t>
            </a:r>
            <a:r>
              <a:rPr lang="en-US" dirty="0" err="1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ReadOnly</a:t>
            </a: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 except secure USBs, e.g. </a:t>
            </a:r>
            <a:r>
              <a:rPr lang="en-US" dirty="0" err="1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Ironkey</a:t>
            </a: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/BitLocker encrypted USBs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483951" y="1678031"/>
            <a:ext cx="1122409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en-US" sz="1600" dirty="0">
                <a:solidFill>
                  <a:schemeClr val="accent2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Block Read/Write/Execute but allow secure USBs</a:t>
            </a:r>
          </a:p>
          <a:p>
            <a:pPr marL="342900" indent="-342900">
              <a:buFont typeface="+mj-lt"/>
              <a:buAutoNum type="arabicParenR"/>
            </a:pP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For the allowed, </a:t>
            </a:r>
            <a:r>
              <a:rPr lang="en-US" sz="1600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Block Write and Execute or Block Execute </a:t>
            </a:r>
            <a:r>
              <a:rPr lang="en-US" sz="1600" dirty="0">
                <a:latin typeface="Segoe UI" panose="020B0502040204020203" pitchFamily="34" charset="0"/>
                <a:cs typeface="Segoe UI" panose="020B0502040204020203" pitchFamily="34" charset="0"/>
              </a:rPr>
              <a:t>but </a:t>
            </a:r>
            <a:r>
              <a:rPr lang="en-US" sz="1600" dirty="0">
                <a:solidFill>
                  <a:srgbClr val="C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exclude the USB allowed by specific user AND machine</a:t>
            </a:r>
          </a:p>
        </p:txBody>
      </p:sp>
      <p:graphicFrame>
        <p:nvGraphicFramePr>
          <p:cNvPr id="2" name="Table 7">
            <a:extLst>
              <a:ext uri="{FF2B5EF4-FFF2-40B4-BE49-F238E27FC236}">
                <a16:creationId xmlns:a16="http://schemas.microsoft.com/office/drawing/2014/main" id="{C1586D97-DE83-4025-8AE8-97C9C81453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7641641"/>
              </p:ext>
            </p:extLst>
          </p:nvPr>
        </p:nvGraphicFramePr>
        <p:xfrm>
          <a:off x="483951" y="2457244"/>
          <a:ext cx="11231596" cy="4234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927">
                  <a:extLst>
                    <a:ext uri="{9D8B030D-6E8A-4147-A177-3AD203B41FA5}">
                      <a16:colId xmlns:a16="http://schemas.microsoft.com/office/drawing/2014/main" val="62992589"/>
                    </a:ext>
                  </a:extLst>
                </a:gridCol>
                <a:gridCol w="1872759">
                  <a:extLst>
                    <a:ext uri="{9D8B030D-6E8A-4147-A177-3AD203B41FA5}">
                      <a16:colId xmlns:a16="http://schemas.microsoft.com/office/drawing/2014/main" val="888585664"/>
                    </a:ext>
                  </a:extLst>
                </a:gridCol>
                <a:gridCol w="2900445">
                  <a:extLst>
                    <a:ext uri="{9D8B030D-6E8A-4147-A177-3AD203B41FA5}">
                      <a16:colId xmlns:a16="http://schemas.microsoft.com/office/drawing/2014/main" val="1071435035"/>
                    </a:ext>
                  </a:extLst>
                </a:gridCol>
                <a:gridCol w="2161110">
                  <a:extLst>
                    <a:ext uri="{9D8B030D-6E8A-4147-A177-3AD203B41FA5}">
                      <a16:colId xmlns:a16="http://schemas.microsoft.com/office/drawing/2014/main" val="1998371416"/>
                    </a:ext>
                  </a:extLst>
                </a:gridCol>
                <a:gridCol w="1669277">
                  <a:extLst>
                    <a:ext uri="{9D8B030D-6E8A-4147-A177-3AD203B41FA5}">
                      <a16:colId xmlns:a16="http://schemas.microsoft.com/office/drawing/2014/main" val="2111911912"/>
                    </a:ext>
                  </a:extLst>
                </a:gridCol>
                <a:gridCol w="1620078">
                  <a:extLst>
                    <a:ext uri="{9D8B030D-6E8A-4147-A177-3AD203B41FA5}">
                      <a16:colId xmlns:a16="http://schemas.microsoft.com/office/drawing/2014/main" val="1153642260"/>
                    </a:ext>
                  </a:extLst>
                </a:gridCol>
              </a:tblGrid>
              <a:tr h="241311">
                <a:tc>
                  <a:txBody>
                    <a:bodyPr/>
                    <a:lstStyle/>
                    <a:p>
                      <a:r>
                        <a:rPr lang="en-US" sz="1100" dirty="0"/>
                        <a:t>USB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Class GUID (Block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Instance Id (Allow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Hardware Id (Allow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VID/PID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Step 1 Result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319902"/>
                  </a:ext>
                </a:extLst>
              </a:tr>
              <a:tr h="553595">
                <a:tc>
                  <a:txBody>
                    <a:bodyPr/>
                    <a:lstStyle/>
                    <a:p>
                      <a:r>
                        <a:rPr lang="en-US" sz="1100" dirty="0"/>
                        <a:t>Non-approved USB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100" dirty="0"/>
                        <a:t>{36fc9e60-c465-11cf-8056-444553540000}</a:t>
                      </a:r>
                    </a:p>
                    <a:p>
                      <a:r>
                        <a:rPr lang="en-US" sz="1100" dirty="0"/>
                        <a:t>{88BAE032-5A81-49f0-BC3D-A4FF138216D6}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USBSTOR\DISK&amp;VEN_GENERIC-&amp;PROD_USB3.0_CRW____-0&amp;REV_1.00\201006010301&amp;0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USBSTOR\DISK&amp;VEN_GENERIC-&amp;PROD_USB3.0_CRW____-1&amp;REV_1.00\201006010301&amp;1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USBSTOR\DISK&amp;VEN_GENERIC-&amp;PROD_USB3.0_CRW____-2&amp;REV_1.00\201006010301&amp;2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USBSTOR\DiskGeneric-USB3.0_CRW____-01.00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USBSTOR\DiskGeneric-USB3.0_CRW____-11.00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USBSTOR\DiskGeneric-USB3.0_CRW____-21.00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VID_9570&amp;PID_0301\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FF0000"/>
                          </a:solidFill>
                        </a:rPr>
                        <a:t>Step 1: Blocked installation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419337"/>
                  </a:ext>
                </a:extLst>
              </a:tr>
              <a:tr h="464954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Secure USB with partial access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USBSTOR\DISK&amp;VEN_GENERIC&amp;PROD_FLASH_DISK&amp;REV_8.07\B7A8BCDE&amp;0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USBSTOR\DiskGeneric_Flash_Disk______8.07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VID_058F&amp;PID_6387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Blocked W/E (</a:t>
                      </a:r>
                      <a:r>
                        <a:rPr lang="en-US" sz="110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ReadOnly</a:t>
                      </a:r>
                      <a:r>
                        <a:rPr lang="en-US" sz="110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Or Allow Read by instance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002755"/>
                  </a:ext>
                </a:extLst>
              </a:tr>
              <a:tr h="553595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Approved USB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USBSTOR\DISK&amp;VEN_SAMSUNG&amp;PROD_FLASH_DRIVE&amp;REV_1100\0306819040006829&amp;0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USBSTOR\DiskSamsung_Flash_Drive_____1100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VID_090C&amp;PID_1000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</a:rPr>
                        <a:t>Blocked R/W/E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643121"/>
                  </a:ext>
                </a:extLst>
              </a:tr>
              <a:tr h="464954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Approved USB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USBSTOR\DISK&amp;VEN_GENERIC&amp;PROD_FLASH_DISK&amp;REV_8.07\8735B611&amp;0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USBSTOR\DiskGeneric_Flash_Disk______8.07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VID_058F&amp;PID_6387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chemeClr val="accent1"/>
                          </a:solidFill>
                        </a:rPr>
                        <a:t>Blocked E or Allowed R/W by instance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685844"/>
                  </a:ext>
                </a:extLst>
              </a:tr>
              <a:tr h="4649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Allowed for specific User AND Machine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USBSTOR\DISK&amp;VEN__USB&amp;PROD__SANDISK_3.2GEN1&amp;REV_1.00\03003324080520232521&amp;0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100" dirty="0"/>
                        <a:t>USBSTOR\Disk_USB_____SanDisk_3.2Gen11.00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VID_0781&amp;PID_5597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C00000"/>
                          </a:solidFill>
                        </a:rPr>
                        <a:t>Exclude from this policy By VID/PID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0904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7296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110799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2: for approved USBs, Block WE/</a:t>
            </a:r>
            <a:r>
              <a:rPr lang="en-US" dirty="0" err="1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ReadOnly</a:t>
            </a: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 except secure USBs, e.g. </a:t>
            </a:r>
            <a:r>
              <a:rPr lang="en-US" dirty="0" err="1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Ironkey</a:t>
            </a: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/BitLocker encrypted USBs</a:t>
            </a:r>
          </a:p>
        </p:txBody>
      </p:sp>
      <p:pic>
        <p:nvPicPr>
          <p:cNvPr id="5" name="RWE Restriction">
            <a:hlinkClick r:id="" action="ppaction://media"/>
            <a:extLst>
              <a:ext uri="{FF2B5EF4-FFF2-40B4-BE49-F238E27FC236}">
                <a16:creationId xmlns:a16="http://schemas.microsoft.com/office/drawing/2014/main" id="{B6515310-F2D2-4ACB-93A4-6A32EA6BD8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6100" y="1664804"/>
            <a:ext cx="8927413" cy="5021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442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2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110799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3: for the encrypted USBs, only allow specific User use on specific machine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483951" y="1678031"/>
            <a:ext cx="111518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Block Read/Write/Execute but allow secure USBs</a:t>
            </a:r>
          </a:p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For the allowed, Block Write and Execute but exclude </a:t>
            </a:r>
            <a:r>
              <a:rPr lang="en-US" dirty="0">
                <a:solidFill>
                  <a:srgbClr val="00B05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USB allowed by specific user AND machine</a:t>
            </a:r>
          </a:p>
        </p:txBody>
      </p:sp>
      <p:graphicFrame>
        <p:nvGraphicFramePr>
          <p:cNvPr id="5" name="Table 7">
            <a:extLst>
              <a:ext uri="{FF2B5EF4-FFF2-40B4-BE49-F238E27FC236}">
                <a16:creationId xmlns:a16="http://schemas.microsoft.com/office/drawing/2014/main" id="{9A1B2245-3156-4A1B-AB91-E1C00851F9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8669206"/>
              </p:ext>
            </p:extLst>
          </p:nvPr>
        </p:nvGraphicFramePr>
        <p:xfrm>
          <a:off x="296100" y="2303877"/>
          <a:ext cx="11231596" cy="45312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7927">
                  <a:extLst>
                    <a:ext uri="{9D8B030D-6E8A-4147-A177-3AD203B41FA5}">
                      <a16:colId xmlns:a16="http://schemas.microsoft.com/office/drawing/2014/main" val="62992589"/>
                    </a:ext>
                  </a:extLst>
                </a:gridCol>
                <a:gridCol w="1872759">
                  <a:extLst>
                    <a:ext uri="{9D8B030D-6E8A-4147-A177-3AD203B41FA5}">
                      <a16:colId xmlns:a16="http://schemas.microsoft.com/office/drawing/2014/main" val="888585664"/>
                    </a:ext>
                  </a:extLst>
                </a:gridCol>
                <a:gridCol w="2900445">
                  <a:extLst>
                    <a:ext uri="{9D8B030D-6E8A-4147-A177-3AD203B41FA5}">
                      <a16:colId xmlns:a16="http://schemas.microsoft.com/office/drawing/2014/main" val="1071435035"/>
                    </a:ext>
                  </a:extLst>
                </a:gridCol>
                <a:gridCol w="2161110">
                  <a:extLst>
                    <a:ext uri="{9D8B030D-6E8A-4147-A177-3AD203B41FA5}">
                      <a16:colId xmlns:a16="http://schemas.microsoft.com/office/drawing/2014/main" val="1998371416"/>
                    </a:ext>
                  </a:extLst>
                </a:gridCol>
                <a:gridCol w="1669277">
                  <a:extLst>
                    <a:ext uri="{9D8B030D-6E8A-4147-A177-3AD203B41FA5}">
                      <a16:colId xmlns:a16="http://schemas.microsoft.com/office/drawing/2014/main" val="2111911912"/>
                    </a:ext>
                  </a:extLst>
                </a:gridCol>
                <a:gridCol w="1620078">
                  <a:extLst>
                    <a:ext uri="{9D8B030D-6E8A-4147-A177-3AD203B41FA5}">
                      <a16:colId xmlns:a16="http://schemas.microsoft.com/office/drawing/2014/main" val="1153642260"/>
                    </a:ext>
                  </a:extLst>
                </a:gridCol>
              </a:tblGrid>
              <a:tr h="241311">
                <a:tc>
                  <a:txBody>
                    <a:bodyPr/>
                    <a:lstStyle/>
                    <a:p>
                      <a:r>
                        <a:rPr lang="en-US" sz="1100" dirty="0"/>
                        <a:t>USB Group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Class GUID (Block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Instance Id (Allow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Hardware Id (Allow property)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VID/PID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Step 1 Result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6319902"/>
                  </a:ext>
                </a:extLst>
              </a:tr>
              <a:tr h="553595">
                <a:tc>
                  <a:txBody>
                    <a:bodyPr/>
                    <a:lstStyle/>
                    <a:p>
                      <a:r>
                        <a:rPr lang="en-US" sz="1100" dirty="0"/>
                        <a:t>Non-approved USB</a:t>
                      </a: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r>
                        <a:rPr lang="en-US" sz="1100" dirty="0"/>
                        <a:t>{36fc9e60-c465-11cf-8056-444553540000}</a:t>
                      </a:r>
                    </a:p>
                    <a:p>
                      <a:r>
                        <a:rPr lang="en-US" sz="1100" dirty="0"/>
                        <a:t>{88BAE032-5A81-49f0-BC3D-A4FF138216D6}</a:t>
                      </a:r>
                    </a:p>
                    <a:p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USBSTOR\DISK&amp;VEN_GENERIC-&amp;PROD_USB3.0_CRW____-0&amp;REV_1.00\201006010301&amp;0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USBSTOR\DISK&amp;VEN_GENERIC-&amp;PROD_USB3.0_CRW____-1&amp;REV_1.00\201006010301&amp;1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USBSTOR\DISK&amp;VEN_GENERIC-&amp;PROD_USB3.0_CRW____-2&amp;REV_1.00\201006010301&amp;2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USBSTOR\DiskGeneric-USB3.0_CRW____-01.00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USBSTOR\DiskGeneric-USB3.0_CRW____-11.00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US" sz="1100" dirty="0"/>
                        <a:t>USBSTOR\DiskGeneric-USB3.0_CRW____-21.00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VID_9570&amp;PID_0301\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FF0000"/>
                          </a:solidFill>
                        </a:rPr>
                        <a:t>Step 1: Blocked installation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5419337"/>
                  </a:ext>
                </a:extLst>
              </a:tr>
              <a:tr h="464954">
                <a:tc rowSpan="3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Secure USB with partial access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USBSTOR\DISK&amp;VEN_GENERIC&amp;PROD_FLASH_DISK&amp;REV_8.07\B7A8BCDE&amp;0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USBSTOR\DiskGeneric_Flash_Disk______8.07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VID_058F&amp;PID_6387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Step 2: Blocked W/E (</a:t>
                      </a:r>
                      <a:r>
                        <a:rPr lang="en-US" sz="1100" kern="1200" dirty="0" err="1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ReadOnly</a:t>
                      </a:r>
                      <a:r>
                        <a:rPr lang="en-US" sz="110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)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kern="1200" dirty="0">
                          <a:solidFill>
                            <a:schemeClr val="accent1"/>
                          </a:solidFill>
                          <a:latin typeface="+mn-lt"/>
                          <a:ea typeface="+mn-ea"/>
                          <a:cs typeface="+mn-cs"/>
                        </a:rPr>
                        <a:t>Or Allow Read by instance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6002755"/>
                  </a:ext>
                </a:extLst>
              </a:tr>
              <a:tr h="553595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Approved USB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USBSTOR\DISK&amp;VEN_SAMSUNG&amp;PROD_FLASH_DRIVE&amp;REV_1100\0306819040006829&amp;0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USBSTOR\DiskSamsung_Flash_Drive_____1100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VID_090C&amp;PID_1000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chemeClr val="accent2"/>
                          </a:solidFill>
                        </a:rPr>
                        <a:t>Step 2: Blocked R/W/E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0643121"/>
                  </a:ext>
                </a:extLst>
              </a:tr>
              <a:tr h="464954">
                <a:tc vMerge="1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Approved USB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USBSTOR\DISK&amp;VEN_GENERIC&amp;PROD_FLASH_DISK&amp;REV_8.07\8735B611&amp;0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USBSTOR\DiskGeneric_Flash_Disk______8.07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VID_058F&amp;PID_6387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>
                          <a:solidFill>
                            <a:schemeClr val="accent1"/>
                          </a:solidFill>
                        </a:rPr>
                        <a:t>Step 2: Blocked E or Allowed R/W by instance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685844"/>
                  </a:ext>
                </a:extLst>
              </a:tr>
              <a:tr h="46495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dirty="0"/>
                        <a:t>Allowed for specific User AND Machine</a:t>
                      </a: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r>
                        <a:rPr lang="en-US" sz="1100" dirty="0"/>
                        <a:t>{4d36e967-e325-11ce-bfc1-08002be10318}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USBSTOR\DISK&amp;VEN__USB&amp;PROD__SANDISK_3.2GEN1&amp;REV_1.00\03003324080520232521&amp;0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a-DK" sz="1100" dirty="0"/>
                        <a:t>USBSTOR\Disk_USB_____SanDisk_3.2Gen11.00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1100" dirty="0"/>
                        <a:t>VID_0781&amp;PID_5597</a:t>
                      </a:r>
                    </a:p>
                  </a:txBody>
                  <a:tcPr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olidFill>
                            <a:srgbClr val="00B050"/>
                          </a:solidFill>
                        </a:rPr>
                        <a:t>Allowed by User Sid and Computer Sid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40904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51771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110799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fontAlgn="base">
              <a:spcAft>
                <a:spcPct val="0"/>
              </a:spcAft>
              <a:tabLst>
                <a:tab pos="920840" algn="l"/>
              </a:tabLst>
              <a:defRPr/>
            </a:pPr>
            <a:r>
              <a:rPr lang="en-US" dirty="0">
                <a:gradFill>
                  <a:gsLst>
                    <a:gs pos="1250">
                      <a:srgbClr val="1A1A1A"/>
                    </a:gs>
                    <a:gs pos="100000">
                      <a:srgbClr val="1A1A1A"/>
                    </a:gs>
                  </a:gsLst>
                  <a:lin ang="5400000" scaled="0"/>
                </a:gradFill>
                <a:latin typeface="Segoe UI Semibold"/>
              </a:rPr>
              <a:t>Step 3: for the encrypted USBs, only allow specific User use on specific machine – Demo Video</a:t>
            </a:r>
          </a:p>
        </p:txBody>
      </p:sp>
      <p:pic>
        <p:nvPicPr>
          <p:cNvPr id="2" name="RWE User and Machine">
            <a:hlinkClick r:id="" action="ppaction://media"/>
            <a:extLst>
              <a:ext uri="{FF2B5EF4-FFF2-40B4-BE49-F238E27FC236}">
                <a16:creationId xmlns:a16="http://schemas.microsoft.com/office/drawing/2014/main" id="{2051A541-D6F4-4F63-BA7A-1F6A73F935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6099" y="1539127"/>
            <a:ext cx="9333589" cy="5250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50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2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E3BEAF-B9AF-427C-B827-A358384368BA}"/>
              </a:ext>
            </a:extLst>
          </p:cNvPr>
          <p:cNvSpPr txBox="1">
            <a:spLocks/>
          </p:cNvSpPr>
          <p:nvPr/>
        </p:nvSpPr>
        <p:spPr>
          <a:xfrm>
            <a:off x="296100" y="370489"/>
            <a:ext cx="11344657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932742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0" kern="1200" cap="none" spc="-50" baseline="0" dirty="0" smtClean="0">
                <a:ln w="3175">
                  <a:noFill/>
                </a:ln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Step 4: audit all the events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7D663-063E-44B8-B5DB-DCCEA37F7800}"/>
              </a:ext>
            </a:extLst>
          </p:cNvPr>
          <p:cNvSpPr txBox="1"/>
          <p:nvPr/>
        </p:nvSpPr>
        <p:spPr>
          <a:xfrm>
            <a:off x="488922" y="1171135"/>
            <a:ext cx="1115183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arenR"/>
            </a:pP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Onboard the machine MDE, all the event (audit Allow and audit Deny) is captured in the Advanced Hunting on the Security portal: </a:t>
            </a:r>
            <a:r>
              <a:rPr lang="en-US" dirty="0">
                <a:hlinkClick r:id="rId3"/>
              </a:rPr>
              <a:t>Microsoft Defender for Endpoint Device Control Removable Storage Access Control | Microsoft Docs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23471C-CE84-4270-9A87-7AE59DEFAF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922" y="2094465"/>
            <a:ext cx="7780435" cy="4652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8427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E3C9F8D8836348BE0ED9B20B9E8E4E" ma:contentTypeVersion="17" ma:contentTypeDescription="Create a new document." ma:contentTypeScope="" ma:versionID="98f0f2b92ed15ae503ff0e5fd03c5f2a">
  <xsd:schema xmlns:xsd="http://www.w3.org/2001/XMLSchema" xmlns:xs="http://www.w3.org/2001/XMLSchema" xmlns:p="http://schemas.microsoft.com/office/2006/metadata/properties" xmlns:ns1="http://schemas.microsoft.com/sharepoint/v3" xmlns:ns2="da08d7dc-04c9-4a4a-814a-c32a0938420f" xmlns:ns3="aad11946-4c9c-4040-b563-8e1b612b28b6" targetNamespace="http://schemas.microsoft.com/office/2006/metadata/properties" ma:root="true" ma:fieldsID="8c861534b6e49b57b65abdd52a22307f" ns1:_="" ns2:_="" ns3:_="">
    <xsd:import namespace="http://schemas.microsoft.com/sharepoint/v3"/>
    <xsd:import namespace="da08d7dc-04c9-4a4a-814a-c32a0938420f"/>
    <xsd:import namespace="aad11946-4c9c-4040-b563-8e1b612b28b6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2:LastSharedByUser" minOccurs="0"/>
                <xsd:element ref="ns2:LastSharedByTime" minOccurs="0"/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Location" minOccurs="0"/>
                <xsd:element ref="ns1:_ip_UnifiedCompliancePolicyProperties" minOccurs="0"/>
                <xsd:element ref="ns1:_ip_UnifiedCompliancePolicyUIAction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2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3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08d7dc-04c9-4a4a-814a-c32a0938420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0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1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d11946-4c9c-4040-b563-8e1b612b28b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2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4" nillable="true" ma:displayName="MediaServiceAutoTags" ma:internalName="MediaServiceAutoTags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20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MediaLengthInSeconds" ma:index="24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aad11946-4c9c-4040-b563-8e1b612b28b6" xsi:nil="true"/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3229ECDF-A2A2-4ED6-8500-3707E8B96A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223B579-8E02-40AF-8FE0-49D0A1B49B79}">
  <ds:schemaRefs>
    <ds:schemaRef ds:uri="aad11946-4c9c-4040-b563-8e1b612b28b6"/>
    <ds:schemaRef ds:uri="da08d7dc-04c9-4a4a-814a-c32a0938420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E383F2F-6E8E-455F-AF11-48CC09B6058C}">
  <ds:schemaRefs>
    <ds:schemaRef ds:uri="http://purl.org/dc/terms/"/>
    <ds:schemaRef ds:uri="http://purl.org/dc/elements/1.1/"/>
    <ds:schemaRef ds:uri="da08d7dc-04c9-4a4a-814a-c32a0938420f"/>
    <ds:schemaRef ds:uri="http://schemas.openxmlformats.org/package/2006/metadata/core-properties"/>
    <ds:schemaRef ds:uri="http://purl.org/dc/dcmitype/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aad11946-4c9c-4040-b563-8e1b612b28b6"/>
    <ds:schemaRef ds:uri="http://schemas.microsoft.com/office/2006/metadata/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8021</TotalTime>
  <Words>1660</Words>
  <Application>Microsoft Office PowerPoint</Application>
  <PresentationFormat>Widescreen</PresentationFormat>
  <Paragraphs>190</Paragraphs>
  <Slides>14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Segoe UI</vt:lpstr>
      <vt:lpstr>Segoe UI Semibold</vt:lpstr>
      <vt:lpstr>Office Theme</vt:lpstr>
      <vt:lpstr>Device Control: Removable Storage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Enduser Experience</vt:lpstr>
      <vt:lpstr>PowerPoint Presentation</vt:lpstr>
      <vt:lpstr>PowerPoint Presentation</vt:lpstr>
      <vt:lpstr>Removable Storage Reporting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Tewang Chen (HENRY)</dc:creator>
  <cp:lastModifiedBy>Tewang Chen (HENRY)</cp:lastModifiedBy>
  <cp:revision>30</cp:revision>
  <dcterms:created xsi:type="dcterms:W3CDTF">2020-09-24T18:28:15Z</dcterms:created>
  <dcterms:modified xsi:type="dcterms:W3CDTF">2021-06-11T18:42:26Z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2020-09-24T18:28:14Z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9d7abd86-50b2-4f76-abb1-4ffe16030e52</vt:lpwstr>
  </property>
  <property fmtid="{D5CDD505-2E9C-101B-9397-08002B2CF9AE}" pid="8" name="MSIP_Label_f42aa342-8706-4288-bd11-ebb85995028c_ContentBits">
    <vt:lpwstr>0</vt:lpwstr>
  </property>
  <property fmtid="{D5CDD505-2E9C-101B-9397-08002B2CF9AE}" pid="9" name="ContentTypeId">
    <vt:lpwstr>0x010100F2E3C9F8D8836348BE0ED9B20B9E8E4E</vt:lpwstr>
  </property>
</Properties>
</file>